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85" r:id="rId3"/>
    <p:sldId id="257" r:id="rId4"/>
    <p:sldId id="262" r:id="rId5"/>
    <p:sldId id="280" r:id="rId6"/>
    <p:sldId id="277" r:id="rId7"/>
    <p:sldId id="307" r:id="rId8"/>
    <p:sldId id="261" r:id="rId9"/>
    <p:sldId id="284" r:id="rId10"/>
    <p:sldId id="303" r:id="rId11"/>
    <p:sldId id="287" r:id="rId12"/>
    <p:sldId id="297" r:id="rId13"/>
    <p:sldId id="308" r:id="rId14"/>
    <p:sldId id="299" r:id="rId15"/>
    <p:sldId id="298" r:id="rId16"/>
    <p:sldId id="306" r:id="rId17"/>
    <p:sldId id="274" r:id="rId18"/>
    <p:sldId id="300" r:id="rId19"/>
    <p:sldId id="289" r:id="rId20"/>
    <p:sldId id="281" r:id="rId21"/>
    <p:sldId id="291" r:id="rId22"/>
    <p:sldId id="293" r:id="rId23"/>
    <p:sldId id="294" r:id="rId24"/>
    <p:sldId id="295" r:id="rId25"/>
    <p:sldId id="279" r:id="rId26"/>
    <p:sldId id="305" r:id="rId27"/>
    <p:sldId id="30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46E472F-A718-41AD-81EB-FCD88143A00B}">
          <p14:sldIdLst>
            <p14:sldId id="256"/>
            <p14:sldId id="285"/>
            <p14:sldId id="257"/>
            <p14:sldId id="262"/>
            <p14:sldId id="280"/>
            <p14:sldId id="277"/>
            <p14:sldId id="307"/>
            <p14:sldId id="261"/>
            <p14:sldId id="284"/>
            <p14:sldId id="303"/>
            <p14:sldId id="287"/>
            <p14:sldId id="297"/>
            <p14:sldId id="308"/>
            <p14:sldId id="299"/>
            <p14:sldId id="298"/>
            <p14:sldId id="306"/>
            <p14:sldId id="274"/>
            <p14:sldId id="300"/>
            <p14:sldId id="289"/>
            <p14:sldId id="281"/>
            <p14:sldId id="291"/>
            <p14:sldId id="293"/>
            <p14:sldId id="294"/>
            <p14:sldId id="295"/>
            <p14:sldId id="279"/>
            <p14:sldId id="305"/>
            <p14:sldId id="3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 varScale="1">
        <p:scale>
          <a:sx n="110" d="100"/>
          <a:sy n="110" d="100"/>
        </p:scale>
        <p:origin x="630" y="-9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63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8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6965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95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2898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04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210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9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8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9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89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1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6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5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9325A-2EF3-4C01-8A63-DFE54063517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60CBCB-34AD-4F0A-AAFD-C287759DA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75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atarium.github.io/bilig_dictionary/downloads" TargetMode="External"/><Relationship Id="rId2" Type="http://schemas.openxmlformats.org/officeDocument/2006/relationships/hyperlink" Target="https://catarium.github.io/bilig_dictionar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atarium/bilig_dictionary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1584" y="954338"/>
            <a:ext cx="8915399" cy="3148581"/>
          </a:xfrm>
        </p:spPr>
        <p:txBody>
          <a:bodyPr>
            <a:normAutofit fontScale="90000"/>
          </a:bodyPr>
          <a:lstStyle/>
          <a:p>
            <a:r>
              <a:rPr lang="ru-RU" dirty="0"/>
              <a:t>Электронная оболочка для татарско-русского и русско-татарского словарей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102919"/>
            <a:ext cx="8915399" cy="1800743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/>
              <a:t>											</a:t>
            </a:r>
            <a:r>
              <a:rPr lang="ru-RU" sz="2800" dirty="0" err="1"/>
              <a:t>Шайхутдинов</a:t>
            </a:r>
            <a:r>
              <a:rPr lang="ru-RU" sz="2800" dirty="0"/>
              <a:t> Батырхан </a:t>
            </a:r>
          </a:p>
          <a:p>
            <a:r>
              <a:rPr lang="ru-RU" sz="2800" dirty="0"/>
              <a:t>Конку</a:t>
            </a:r>
            <a:r>
              <a:rPr lang="tt-RU" sz="2800" dirty="0"/>
              <a:t>рс </a:t>
            </a:r>
            <a:r>
              <a:rPr lang="ru-RU" sz="2800" dirty="0"/>
              <a:t>детских и молодёжных проектов “</a:t>
            </a:r>
            <a:r>
              <a:rPr lang="ru-RU" sz="2800" dirty="0" err="1"/>
              <a:t>Үз</a:t>
            </a:r>
            <a:r>
              <a:rPr lang="ru-RU" sz="2800" dirty="0"/>
              <a:t> </a:t>
            </a:r>
            <a:r>
              <a:rPr lang="ru-RU" sz="2800" dirty="0" err="1"/>
              <a:t>телем</a:t>
            </a:r>
            <a:r>
              <a:rPr lang="ru-RU" sz="2800" dirty="0"/>
              <a:t>”, посвященных изучению татарского языка и развитию татарской культуры, 2021-2022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66844" y="5929330"/>
            <a:ext cx="8858312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endParaRPr lang="ru-RU" sz="3200" dirty="0"/>
          </a:p>
          <a:p>
            <a:pPr lvl="0" algn="ctr">
              <a:spcBef>
                <a:spcPct val="20000"/>
              </a:spcBef>
            </a:pPr>
            <a:endParaRPr lang="ru-RU" sz="3200" dirty="0"/>
          </a:p>
          <a:p>
            <a:pPr algn="ctr" defTabSz="914400">
              <a:spcBef>
                <a:spcPct val="20000"/>
              </a:spcBef>
              <a:defRPr/>
            </a:pP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EAC4D-4948-4183-A4F2-D9FBC766B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>
            <a:noAutofit/>
          </a:bodyPr>
          <a:lstStyle/>
          <a:p>
            <a:r>
              <a:rPr lang="ru-RU" sz="3600" dirty="0"/>
              <a:t>Настройки программы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8524" y="5949280"/>
            <a:ext cx="8915400" cy="788666"/>
          </a:xfrm>
        </p:spPr>
        <p:txBody>
          <a:bodyPr>
            <a:noAutofit/>
          </a:bodyPr>
          <a:lstStyle/>
          <a:p>
            <a:r>
              <a:rPr lang="ru-RU" sz="2400" dirty="0"/>
              <a:t>Программа позволяет изменять функционал оболочки и внешний вид выводимых данных.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DB6603-6686-401B-91C3-77FC480BB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224" y="1383747"/>
            <a:ext cx="4886325" cy="43529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0BD75E-947C-4A8F-B6F1-3C47DEBC9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866" y="1426975"/>
            <a:ext cx="488632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21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EAC4D-4948-4183-A4F2-D9FBC766B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4650"/>
          </a:xfrm>
        </p:spPr>
        <p:txBody>
          <a:bodyPr>
            <a:noAutofit/>
          </a:bodyPr>
          <a:lstStyle/>
          <a:p>
            <a:r>
              <a:rPr lang="ru-RU" sz="3600" dirty="0"/>
              <a:t>Экранная клавиатура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9287" y="4653136"/>
            <a:ext cx="8915400" cy="1007368"/>
          </a:xfrm>
        </p:spPr>
        <p:txBody>
          <a:bodyPr>
            <a:noAutofit/>
          </a:bodyPr>
          <a:lstStyle/>
          <a:p>
            <a:r>
              <a:rPr lang="ru-RU" sz="2400" dirty="0"/>
              <a:t>Программа предоставляет возможность использования татарской экранной клавиатуры.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9E23B-ABBD-4751-BFA8-9EAD176B1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605" y="1772816"/>
            <a:ext cx="91630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78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0E059-154A-4A88-B442-CFC36916A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Апробация проекта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968C2-E1C3-4FAE-B8F0-3FA09558E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2776"/>
            <a:ext cx="8915400" cy="525658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Внедрение (использование) результатов проектных решений в образовательных организациях:</a:t>
            </a:r>
          </a:p>
          <a:p>
            <a:pPr lvl="1"/>
            <a:r>
              <a:rPr lang="ru-RU" sz="2200" dirty="0"/>
              <a:t>МБОУ «Гимназия №5 ЗМР РТ»;</a:t>
            </a:r>
          </a:p>
          <a:p>
            <a:pPr lvl="1"/>
            <a:r>
              <a:rPr lang="ru-RU" sz="2200" dirty="0"/>
              <a:t>ГАПОУ «Зеленодольский механический колледж»;</a:t>
            </a:r>
          </a:p>
          <a:p>
            <a:pPr lvl="1"/>
            <a:r>
              <a:rPr lang="ru-RU" sz="2200" dirty="0"/>
              <a:t>Информационно-методический отдел Управления образования Исполнительного комитета Зеленодольского МР Республики Татарстан</a:t>
            </a:r>
          </a:p>
          <a:p>
            <a:r>
              <a:rPr lang="ru-RU" sz="2400" dirty="0"/>
              <a:t>Публикация статьи о возможностях программы в сборнике  материалов Республиканской научно-практической конференции «Использование цифровых ресурсов в улучшение качества подготовки специалистов среднего звена».</a:t>
            </a:r>
          </a:p>
          <a:p>
            <a:r>
              <a:rPr lang="ru-RU" sz="2400" dirty="0"/>
              <a:t>Публикация 2-х статей о проекте в газете «</a:t>
            </a:r>
            <a:r>
              <a:rPr lang="ru-RU" sz="2400" dirty="0" err="1"/>
              <a:t>Яшел</a:t>
            </a:r>
            <a:r>
              <a:rPr lang="ru-RU" sz="2400" dirty="0"/>
              <a:t> </a:t>
            </a:r>
            <a:r>
              <a:rPr lang="ru-RU" sz="2400" dirty="0" err="1"/>
              <a:t>Үзән</a:t>
            </a:r>
            <a:r>
              <a:rPr lang="ru-RU" sz="2400" dirty="0"/>
              <a:t>»  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74507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0E059-154A-4A88-B442-CFC36916A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Апробация проекта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968C2-E1C3-4FAE-B8F0-3FA09558E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2776"/>
            <a:ext cx="8915400" cy="5256584"/>
          </a:xfrm>
        </p:spPr>
        <p:txBody>
          <a:bodyPr>
            <a:normAutofit/>
          </a:bodyPr>
          <a:lstStyle/>
          <a:p>
            <a:r>
              <a:rPr lang="ru-RU" sz="2400" dirty="0"/>
              <a:t>Распространение результатов проекта:</a:t>
            </a:r>
          </a:p>
          <a:p>
            <a:pPr lvl="1"/>
            <a:r>
              <a:rPr lang="ru-RU" sz="2200" dirty="0"/>
              <a:t>Управление образования Исполнительного комитета Зеленодольского муниципального района Республики Татарстан;</a:t>
            </a:r>
          </a:p>
          <a:p>
            <a:pPr lvl="1"/>
            <a:r>
              <a:rPr lang="ru-RU" sz="2200" dirty="0"/>
              <a:t>редакция газеты «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Яшел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Үз</a:t>
            </a:r>
            <a:r>
              <a:rPr lang="tt-RU" sz="2000" dirty="0">
                <a:latin typeface="Arial" panose="020B0604020202020204" pitchFamily="34" charset="0"/>
                <a:cs typeface="Arial" panose="020B0604020202020204" pitchFamily="34" charset="0"/>
              </a:rPr>
              <a:t>ә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/>
              <a:t>»;</a:t>
            </a:r>
          </a:p>
          <a:p>
            <a:pPr lvl="1"/>
            <a:r>
              <a:rPr lang="ru-RU" sz="2400" dirty="0"/>
              <a:t> </a:t>
            </a:r>
            <a:r>
              <a:rPr lang="ru-RU" sz="2200" dirty="0"/>
              <a:t>публикации в социальных сетях;</a:t>
            </a:r>
          </a:p>
          <a:p>
            <a:pPr lvl="1"/>
            <a:r>
              <a:rPr lang="ru-RU" sz="2200" dirty="0"/>
              <a:t>профессиональные сообщества в группах </a:t>
            </a:r>
            <a:r>
              <a:rPr lang="en-US" sz="2200" dirty="0"/>
              <a:t>WhatsApp</a:t>
            </a:r>
            <a:r>
              <a:rPr lang="ru-RU" sz="2200" dirty="0"/>
              <a:t>:  учреждения среднего профессионального образования Республики Татарстан, группы учителей татарского языка</a:t>
            </a:r>
          </a:p>
          <a:p>
            <a:pPr marL="457200" lvl="1" indent="0">
              <a:buNone/>
            </a:pPr>
            <a:endParaRPr lang="ru-RU" sz="2400" dirty="0"/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8284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953681" y="4941169"/>
            <a:ext cx="8915400" cy="180020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/>
              <a:t>Справки о внедрении (использовании) результатов проектных решений в МБОУ «Гимназия №5 ЗМР РТ», </a:t>
            </a:r>
          </a:p>
          <a:p>
            <a:r>
              <a:rPr lang="ru-RU" sz="2400" dirty="0"/>
              <a:t>ГАПОУ «Зеленодольский механический колледж»</a:t>
            </a:r>
          </a:p>
          <a:p>
            <a:r>
              <a:rPr lang="ru-RU" sz="2400" dirty="0"/>
              <a:t>  Информационно-методический отдел Управления образования Исполнительного комитета Зеленодольского МР Республики Татарстан</a:t>
            </a:r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3CE46B-3907-4497-A2C3-1AD433C47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10612"/>
            <a:ext cx="3168352" cy="44265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B13D0D-9A35-481C-A76F-D0707C6082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10612"/>
            <a:ext cx="3218655" cy="43972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BD998D-14FA-CEE0-2715-D7358C4A6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583" y="410612"/>
            <a:ext cx="3168352" cy="43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89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919536" y="6045781"/>
            <a:ext cx="8915400" cy="781050"/>
          </a:xfrm>
        </p:spPr>
        <p:txBody>
          <a:bodyPr>
            <a:normAutofit fontScale="62500" lnSpcReduction="20000"/>
          </a:bodyPr>
          <a:lstStyle/>
          <a:p>
            <a:r>
              <a:rPr lang="ru-RU" sz="2400" dirty="0"/>
              <a:t>Сборник  материалов Республиканской научно-практической конференции «Использование цифровых ресурсов в улучшение качества подготовки специалистов среднего звена». ГАПОУ «Аксубаевский техникум универсальных технологий»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25B311-D839-4D24-B565-C08B8E532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260648"/>
            <a:ext cx="4138939" cy="55156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0A53DA-69A9-4F84-9004-43DCE54AA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480" y="261119"/>
            <a:ext cx="3900456" cy="55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04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CC949-2768-4090-A130-70886979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Сочетание в проекте сильных сторон </a:t>
            </a:r>
            <a:r>
              <a:rPr lang="en-US" dirty="0"/>
              <a:t>off-line </a:t>
            </a:r>
            <a:r>
              <a:rPr lang="ru-RU" dirty="0"/>
              <a:t>и </a:t>
            </a:r>
            <a:r>
              <a:rPr lang="en-US" dirty="0"/>
              <a:t>on-line </a:t>
            </a:r>
            <a:r>
              <a:rPr lang="ru-RU" dirty="0"/>
              <a:t>решений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D28D2E-4961-4B66-8D39-C65A6285E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47728"/>
          </a:xfrm>
        </p:spPr>
        <p:txBody>
          <a:bodyPr/>
          <a:lstStyle/>
          <a:p>
            <a:r>
              <a:rPr lang="en-US" dirty="0"/>
              <a:t>off-line</a:t>
            </a:r>
            <a:r>
              <a:rPr lang="ru-RU" dirty="0"/>
              <a:t> позволяет сохранить базовый функционал в условиях отсутствия Интернета либо ограничений на сетевые подключения. Например, программой можно пользоваться на ноутбуке в поездках: во время перелётов в режиме «Самолёт»,  за пределами зоны покрытия мобильного интернета, а также  не прибегая к дорогостоящему роумингу в международных поездках.</a:t>
            </a:r>
          </a:p>
          <a:p>
            <a:r>
              <a:rPr lang="ru-RU" dirty="0"/>
              <a:t> </a:t>
            </a:r>
            <a:r>
              <a:rPr lang="en-US" dirty="0"/>
              <a:t>off-line</a:t>
            </a:r>
            <a:r>
              <a:rPr lang="ru-RU" dirty="0"/>
              <a:t> создаёт у пользователя чувство обладания и более высокой ценности.</a:t>
            </a:r>
          </a:p>
          <a:p>
            <a:r>
              <a:rPr lang="ru-RU" dirty="0"/>
              <a:t> </a:t>
            </a:r>
            <a:r>
              <a:rPr lang="en-US" dirty="0"/>
              <a:t>on-line </a:t>
            </a:r>
            <a:r>
              <a:rPr lang="ru-RU" dirty="0"/>
              <a:t>функционал позволяет использовать актуальную базу данных по произношению созданную сообществом языковых активистов.</a:t>
            </a:r>
          </a:p>
          <a:p>
            <a:r>
              <a:rPr lang="en-US" dirty="0"/>
              <a:t>on-line</a:t>
            </a:r>
            <a:r>
              <a:rPr lang="ru-RU" dirty="0"/>
              <a:t> решения позволяют в сотни раз сократить требования к необходимым аппаратным ресурсам  со стороны пользователя.</a:t>
            </a:r>
          </a:p>
        </p:txBody>
      </p:sp>
    </p:spTree>
    <p:extLst>
      <p:ext uri="{BB962C8B-B14F-4D97-AF65-F5344CB8AC3E}">
        <p14:creationId xmlns:p14="http://schemas.microsoft.com/office/powerpoint/2010/main" val="1787305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AE0DF-2333-4DE9-B186-AE003A0DA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107620"/>
            <a:ext cx="9001000" cy="576064"/>
          </a:xfrm>
        </p:spPr>
        <p:txBody>
          <a:bodyPr>
            <a:noAutofit/>
          </a:bodyPr>
          <a:lstStyle/>
          <a:p>
            <a:r>
              <a:rPr lang="ru-RU" b="0" i="0" u="none" strike="noStrike" kern="1200" baseline="0" dirty="0">
                <a:solidFill>
                  <a:srgbClr val="262626"/>
                </a:solidFill>
              </a:rPr>
              <a:t>Сравнение с другими </a:t>
            </a:r>
            <a:r>
              <a:rPr lang="en-US" b="0" i="0" u="none" strike="noStrike" kern="1200" baseline="0" dirty="0">
                <a:solidFill>
                  <a:srgbClr val="262626"/>
                </a:solidFill>
              </a:rPr>
              <a:t>off-line </a:t>
            </a:r>
            <a:r>
              <a:rPr lang="ru-RU" b="0" i="0" u="none" strike="noStrike" kern="1200" baseline="0" dirty="0">
                <a:solidFill>
                  <a:srgbClr val="262626"/>
                </a:solidFill>
              </a:rPr>
              <a:t>программами</a:t>
            </a:r>
            <a:endParaRPr lang="ru-RU" dirty="0"/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EFBC918E-6153-4CAD-B9D5-D81581911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894555"/>
              </p:ext>
            </p:extLst>
          </p:nvPr>
        </p:nvGraphicFramePr>
        <p:xfrm>
          <a:off x="849703" y="1628800"/>
          <a:ext cx="10492594" cy="4545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6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110517019"/>
                    </a:ext>
                  </a:extLst>
                </a:gridCol>
              </a:tblGrid>
              <a:tr h="555148">
                <a:tc>
                  <a:txBody>
                    <a:bodyPr/>
                    <a:lstStyle/>
                    <a:p>
                      <a:r>
                        <a:rPr lang="ru-RU" sz="1600" dirty="0"/>
                        <a:t>Наименование</a:t>
                      </a:r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Бесплатная</a:t>
                      </a:r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Аудирование</a:t>
                      </a:r>
                      <a:r>
                        <a:rPr lang="ru-RU" sz="1600" baseline="0" dirty="0"/>
                        <a:t> в 1 клик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Полнотекстовый</a:t>
                      </a:r>
                      <a:r>
                        <a:rPr lang="ru-RU" sz="1600" baseline="0" dirty="0"/>
                        <a:t> поиск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Платформа</a:t>
                      </a:r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Примечание</a:t>
                      </a:r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156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Bilig</a:t>
                      </a:r>
                      <a:r>
                        <a:rPr lang="en-US" sz="1600" b="1" dirty="0"/>
                        <a:t> Dictionary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Windows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35035258"/>
                  </a:ext>
                </a:extLst>
              </a:tr>
              <a:tr h="355388">
                <a:tc>
                  <a:txBody>
                    <a:bodyPr/>
                    <a:lstStyle/>
                    <a:p>
                      <a:r>
                        <a:rPr lang="en-US" sz="1600" dirty="0" err="1"/>
                        <a:t>StarDict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Windows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156">
                <a:tc>
                  <a:txBody>
                    <a:bodyPr/>
                    <a:lstStyle/>
                    <a:p>
                      <a:r>
                        <a:rPr lang="en-US" sz="1600" dirty="0" err="1"/>
                        <a:t>Fora</a:t>
                      </a:r>
                      <a:r>
                        <a:rPr lang="en-US" sz="1600" baseline="0" dirty="0"/>
                        <a:t> Dictionary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Android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b="0" dirty="0"/>
                        <a:t>Сложная установка</a:t>
                      </a:r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388">
                <a:tc>
                  <a:txBody>
                    <a:bodyPr/>
                    <a:lstStyle/>
                    <a:p>
                      <a:r>
                        <a:rPr lang="en-US" sz="1600" dirty="0" err="1"/>
                        <a:t>Kamus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Windows</a:t>
                      </a:r>
                      <a:r>
                        <a:rPr lang="ru-RU" sz="1600" dirty="0"/>
                        <a:t> </a:t>
                      </a:r>
                      <a:r>
                        <a:rPr lang="en-US" sz="1600" dirty="0"/>
                        <a:t>XP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b="0" dirty="0"/>
                        <a:t>Скачивание с сайта разработчика недоступно</a:t>
                      </a:r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009">
                <a:tc>
                  <a:txBody>
                    <a:bodyPr/>
                    <a:lstStyle/>
                    <a:p>
                      <a:r>
                        <a:rPr lang="en-US" sz="1600" dirty="0"/>
                        <a:t>Golden </a:t>
                      </a:r>
                      <a:r>
                        <a:rPr lang="en-US" sz="1600" dirty="0" err="1"/>
                        <a:t>Dict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Android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b="0" dirty="0"/>
                        <a:t>Встроенная реклама</a:t>
                      </a:r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388">
                <a:tc>
                  <a:txBody>
                    <a:bodyPr/>
                    <a:lstStyle/>
                    <a:p>
                      <a:r>
                        <a:rPr lang="en-US" sz="1600" dirty="0" err="1"/>
                        <a:t>Lingvo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Windows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ru-RU" sz="1600" b="0" dirty="0"/>
                        <a:t>Высокая цена</a:t>
                      </a:r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388">
                <a:tc>
                  <a:txBody>
                    <a:bodyPr/>
                    <a:lstStyle/>
                    <a:p>
                      <a:r>
                        <a:rPr lang="en-US" sz="1600" dirty="0" err="1"/>
                        <a:t>Tatsoft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+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+</a:t>
                      </a:r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-</a:t>
                      </a:r>
                      <a:endParaRPr lang="ru-RU" sz="1600" b="1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Android</a:t>
                      </a:r>
                      <a:endParaRPr lang="ru-RU" sz="1600" dirty="0"/>
                    </a:p>
                  </a:txBody>
                  <a:tcPr marL="83304" marR="83304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83304" marR="8330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481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503C0E4-48F7-49E0-AA2E-DD8AA647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116632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/>
              <a:t>Сравнение с некоторыми </a:t>
            </a:r>
            <a:r>
              <a:rPr lang="en-US" dirty="0"/>
              <a:t>on-line</a:t>
            </a:r>
            <a:r>
              <a:rPr lang="ru-RU" dirty="0"/>
              <a:t> словарями на примере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702" y="5979889"/>
            <a:ext cx="8915400" cy="761479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Пример некорректной  работы </a:t>
            </a:r>
            <a:r>
              <a:rPr lang="en-US" sz="2400" dirty="0"/>
              <a:t>on-line </a:t>
            </a:r>
            <a:r>
              <a:rPr lang="ru-RU" sz="2400" dirty="0"/>
              <a:t>словаря </a:t>
            </a:r>
            <a:r>
              <a:rPr lang="en-US" sz="2400" dirty="0" err="1"/>
              <a:t>translate.tatar</a:t>
            </a:r>
            <a:endParaRPr lang="ru-RU" sz="2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F6B3A3-2B87-4F0F-8FCA-3CA7D9D14B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" t="1344" b="1"/>
          <a:stretch/>
        </p:blipFill>
        <p:spPr>
          <a:xfrm>
            <a:off x="7248128" y="1268760"/>
            <a:ext cx="3608872" cy="45492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5B77E8E-50F9-4C3B-AE51-4199C4857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175" y="1268759"/>
            <a:ext cx="3609770" cy="45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32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858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ru-RU" sz="5400" dirty="0"/>
              <a:t>Разработка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64070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A0D3A3-E97C-4D23-B9D8-5AB7BB620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Исәнмесез! Здравствуйте!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9E476F-0497-452C-A2F2-270894BDC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Представляю вашему вниманию</a:t>
            </a:r>
            <a:r>
              <a:rPr lang="en-US" sz="2400" dirty="0"/>
              <a:t> </a:t>
            </a:r>
            <a:r>
              <a:rPr lang="tt-RU" sz="2400" dirty="0"/>
              <a:t>резул</a:t>
            </a:r>
            <a:r>
              <a:rPr lang="ru-RU" sz="2400" dirty="0"/>
              <a:t>ь</a:t>
            </a:r>
            <a:r>
              <a:rPr lang="tt-RU" sz="2400" dirty="0"/>
              <a:t>таты реализации</a:t>
            </a:r>
            <a:r>
              <a:rPr lang="ru-RU" sz="2400" dirty="0"/>
              <a:t> проекта по разработке  электронной оболочки для татарско-русского и русско-татарского словарей.</a:t>
            </a:r>
          </a:p>
          <a:p>
            <a:r>
              <a:rPr lang="ru-RU" sz="2400" dirty="0"/>
              <a:t>Целью проекта было создание программы для ПК -  электронной </a:t>
            </a:r>
            <a:r>
              <a:rPr lang="ru-RU" sz="2400" dirty="0" err="1"/>
              <a:t>off-line</a:t>
            </a:r>
            <a:r>
              <a:rPr lang="ru-RU" sz="2400" dirty="0"/>
              <a:t> оболочки для татарско-русского и русско-татарского словарей, которая должна обеспечить  расширенные возможности поиска и </a:t>
            </a:r>
            <a:r>
              <a:rPr lang="ru-RU" sz="2400" dirty="0" err="1"/>
              <a:t>on-line</a:t>
            </a:r>
            <a:r>
              <a:rPr lang="ru-RU" sz="2400" dirty="0"/>
              <a:t> </a:t>
            </a:r>
            <a:r>
              <a:rPr lang="ru-RU" sz="2400" dirty="0" err="1"/>
              <a:t>аудирование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1496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18DE4-BD5A-4E5F-86B4-7CA186DD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0" i="0" u="none" strike="noStrike" kern="1200" baseline="0" dirty="0">
                <a:solidFill>
                  <a:srgbClr val="262626"/>
                </a:solidFill>
                <a:latin typeface="Century Gothic" panose="020B0502020202020204" pitchFamily="34" charset="0"/>
              </a:rPr>
              <a:t>Стек технологий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98ED87-F811-4BF3-BD3F-E2D8311E1E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1464" y="2133600"/>
            <a:ext cx="5631612" cy="3777622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 качестве языка программирования был выбран современный мощный язык программирования Python, обеспечивающий  высокую скорость разработки.</a:t>
            </a:r>
          </a:p>
          <a:p>
            <a:r>
              <a:rPr lang="ru-RU" sz="2400" dirty="0"/>
              <a:t>В качестве платформы был выбран хорошо зарекомендовавший себя фреймворк </a:t>
            </a:r>
            <a:r>
              <a:rPr lang="ru-RU" sz="2400" dirty="0" err="1"/>
              <a:t>Qt</a:t>
            </a:r>
            <a:r>
              <a:rPr lang="ru-RU" sz="2400" dirty="0"/>
              <a:t>.</a:t>
            </a:r>
          </a:p>
        </p:txBody>
      </p:sp>
      <p:pic>
        <p:nvPicPr>
          <p:cNvPr id="5" name="Picture 2" descr="https://seeklogo.com/images/Q/qt-small-logo-E980A7F727-seeklogo.com.png">
            <a:extLst>
              <a:ext uri="{FF2B5EF4-FFF2-40B4-BE49-F238E27FC236}">
                <a16:creationId xmlns:a16="http://schemas.microsoft.com/office/drawing/2014/main" id="{A55B1BDF-5396-4156-9674-ABC0E73785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7048767" y="4191116"/>
            <a:ext cx="1897742" cy="1530846"/>
          </a:xfrm>
          <a:prstGeom prst="rect">
            <a:avLst/>
          </a:prstGeom>
          <a:noFill/>
        </p:spPr>
      </p:pic>
      <p:pic>
        <p:nvPicPr>
          <p:cNvPr id="6" name="Picture 8" descr="https://i.pinimg.com/originals/91/94/c9/9194c978fa63798b2e882e6fda5eb953.png">
            <a:extLst>
              <a:ext uri="{FF2B5EF4-FFF2-40B4-BE49-F238E27FC236}">
                <a16:creationId xmlns:a16="http://schemas.microsoft.com/office/drawing/2014/main" id="{07122575-0370-4A44-8572-FA1C613A1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4970" y="1747799"/>
            <a:ext cx="2257564" cy="2254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8671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153C08-D1C3-4C09-A75A-2C9612AC9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Архитектура программы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02DB405F-DF50-495F-B9D0-5D5455836E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Код программы структурирован в соответствии с принятыми профессиональными стандартами с целью обеспечения возможности поддержки и  развития проекта.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33FB70C-AF50-45E7-8916-6C7E53265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1764786"/>
            <a:ext cx="3393890" cy="451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49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EAC4D-4948-4183-A4F2-D9FBC766B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Создание графического интерфейса программы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39024"/>
            <a:ext cx="8915400" cy="3777622"/>
          </a:xfrm>
        </p:spPr>
        <p:txBody>
          <a:bodyPr>
            <a:noAutofit/>
          </a:bodyPr>
          <a:lstStyle/>
          <a:p>
            <a:r>
              <a:rPr lang="ru-RU" sz="2400" dirty="0"/>
              <a:t>Для создания интерфейса программы использовался редактор </a:t>
            </a:r>
            <a:r>
              <a:rPr lang="ru-RU" sz="2400" dirty="0" err="1"/>
              <a:t>Qt</a:t>
            </a:r>
            <a:r>
              <a:rPr lang="ru-RU" sz="2400" dirty="0"/>
              <a:t> </a:t>
            </a:r>
            <a:r>
              <a:rPr lang="ru-RU" sz="2400" dirty="0" err="1"/>
              <a:t>designer</a:t>
            </a:r>
            <a:r>
              <a:rPr lang="ru-RU" sz="2400" dirty="0"/>
              <a:t>.</a:t>
            </a:r>
          </a:p>
        </p:txBody>
      </p:sp>
      <p:pic>
        <p:nvPicPr>
          <p:cNvPr id="6" name="Изображение2">
            <a:extLst>
              <a:ext uri="{FF2B5EF4-FFF2-40B4-BE49-F238E27FC236}">
                <a16:creationId xmlns:a16="http://schemas.microsoft.com/office/drawing/2014/main" id="{0AEE4524-4C37-4743-ABBB-2FBDCE99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9212" y="1853621"/>
            <a:ext cx="7819943" cy="41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38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EAC4D-4948-4183-A4F2-D9FBC766B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Среда разработки программы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131" y="5838218"/>
            <a:ext cx="8915400" cy="791344"/>
          </a:xfrm>
        </p:spPr>
        <p:txBody>
          <a:bodyPr>
            <a:noAutofit/>
          </a:bodyPr>
          <a:lstStyle/>
          <a:p>
            <a:r>
              <a:rPr lang="ru-RU" sz="2400" dirty="0"/>
              <a:t>В качестве среды разработки использовалась среда </a:t>
            </a:r>
            <a:r>
              <a:rPr lang="en-US" sz="2400" dirty="0"/>
              <a:t>IDE </a:t>
            </a:r>
            <a:r>
              <a:rPr lang="ru-RU" sz="2400" dirty="0" err="1"/>
              <a:t>PyCharm</a:t>
            </a:r>
            <a:r>
              <a:rPr lang="ru-RU" sz="2400" dirty="0"/>
              <a:t> Community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F23DA3-EE9F-429E-95E1-5EF8C6D5A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266493"/>
            <a:ext cx="860879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13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DFE02B9-8664-49A4-B767-5367B006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620688"/>
            <a:ext cx="8911687" cy="1280890"/>
          </a:xfrm>
        </p:spPr>
        <p:txBody>
          <a:bodyPr/>
          <a:lstStyle/>
          <a:p>
            <a:r>
              <a:rPr lang="ru-RU" dirty="0"/>
              <a:t>Создание исполняемого файла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3D2E3A-F306-4E26-89E3-3BCD6516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568" y="2132856"/>
            <a:ext cx="8915400" cy="3777622"/>
          </a:xfrm>
        </p:spPr>
        <p:txBody>
          <a:bodyPr>
            <a:normAutofit/>
          </a:bodyPr>
          <a:lstStyle/>
          <a:p>
            <a:r>
              <a:rPr lang="ru-RU" sz="2400" dirty="0"/>
              <a:t>Для компиляции кода программы в исполняемый файл использовалась библиотека </a:t>
            </a:r>
            <a:r>
              <a:rPr lang="ru-RU" sz="2400" dirty="0" err="1"/>
              <a:t>PyInstaller</a:t>
            </a:r>
            <a:r>
              <a:rPr lang="ru-RU" sz="2400" dirty="0"/>
              <a:t>:</a:t>
            </a:r>
          </a:p>
          <a:p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python </a:t>
            </a:r>
            <a:r>
              <a:rPr lang="en-US" sz="1600" dirty="0">
                <a:solidFill>
                  <a:srgbClr val="333333"/>
                </a:solidFill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-</a:t>
            </a:r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m </a:t>
            </a:r>
            <a:r>
              <a:rPr lang="en-US" sz="1600" dirty="0" err="1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PyInstaller</a:t>
            </a:r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 main</a:t>
            </a:r>
            <a:r>
              <a:rPr lang="en-US" sz="1600" dirty="0">
                <a:solidFill>
                  <a:srgbClr val="333333"/>
                </a:solidFill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.</a:t>
            </a:r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py </a:t>
            </a:r>
            <a:r>
              <a:rPr lang="en-US" sz="1600" dirty="0">
                <a:solidFill>
                  <a:srgbClr val="333333"/>
                </a:solidFill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--</a:t>
            </a:r>
            <a:r>
              <a:rPr lang="en-US" sz="1600" dirty="0" err="1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onefile</a:t>
            </a:r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 -</a:t>
            </a:r>
            <a:r>
              <a:rPr lang="en-US" sz="1600" dirty="0">
                <a:solidFill>
                  <a:srgbClr val="333333"/>
                </a:solidFill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–</a:t>
            </a:r>
            <a:r>
              <a:rPr lang="en-US" sz="1600" dirty="0" err="1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noconsole</a:t>
            </a:r>
            <a:r>
              <a:rPr lang="en-US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 -–icon=icon.ico</a:t>
            </a:r>
            <a:r>
              <a:rPr lang="tt-RU" sz="1600" dirty="0">
                <a:effectLst/>
                <a:latin typeface="Consolas" panose="020B0609020204030204" pitchFamily="49" charset="0"/>
                <a:ea typeface="Liberation Mono" panose="02070409020205020404" pitchFamily="49" charset="0"/>
              </a:rPr>
              <a:t> </a:t>
            </a:r>
            <a:r>
              <a:rPr lang="tt-RU" sz="1600" dirty="0">
                <a:latin typeface="Consolas" panose="020B0609020204030204" pitchFamily="49" charset="0"/>
                <a:ea typeface="Liberation Mono" panose="02070409020205020404" pitchFamily="49" charset="0"/>
              </a:rPr>
              <a:t>(команда для компиля</a:t>
            </a:r>
            <a:r>
              <a:rPr lang="ru-RU" sz="1600" dirty="0" err="1">
                <a:latin typeface="Consolas" panose="020B0609020204030204" pitchFamily="49" charset="0"/>
                <a:ea typeface="Liberation Mono" panose="02070409020205020404" pitchFamily="49" charset="0"/>
              </a:rPr>
              <a:t>ции</a:t>
            </a:r>
            <a:r>
              <a:rPr lang="tt-RU" sz="1600" dirty="0">
                <a:latin typeface="Consolas" panose="020B0609020204030204" pitchFamily="49" charset="0"/>
                <a:ea typeface="Liberation Mono" panose="02070409020205020404" pitchFamily="49" charset="0"/>
              </a:rPr>
              <a:t>)</a:t>
            </a:r>
            <a:endParaRPr lang="ru-RU" sz="1600" dirty="0">
              <a:effectLst/>
              <a:latin typeface="Liberation Mono" panose="02070409020205020404" pitchFamily="49" charset="0"/>
              <a:ea typeface="Liberation Mono" panose="020704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45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7B465-04E4-43D3-83E4-957DFA751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скачивания и у</a:t>
            </a:r>
            <a:r>
              <a:rPr lang="ru-RU" sz="3600" dirty="0"/>
              <a:t>становки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215329-49B0-4520-BC68-1B3F9D01C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84784"/>
            <a:ext cx="8915400" cy="4426438"/>
          </a:xfrm>
        </p:spPr>
        <p:txBody>
          <a:bodyPr>
            <a:noAutofit/>
          </a:bodyPr>
          <a:lstStyle/>
          <a:p>
            <a:r>
              <a:rPr lang="ru-RU" sz="2400" dirty="0"/>
              <a:t>Программа является </a:t>
            </a:r>
            <a:r>
              <a:rPr lang="ru-RU" sz="2400" dirty="0" err="1"/>
              <a:t>портированной</a:t>
            </a:r>
            <a:r>
              <a:rPr lang="ru-RU" sz="2400" dirty="0"/>
              <a:t> и не требует от пользователя выполнения операций по установке, запускаться может  с флешки.</a:t>
            </a:r>
            <a:endParaRPr lang="en-US" sz="2400" dirty="0"/>
          </a:p>
          <a:p>
            <a:r>
              <a:rPr lang="ru-RU" sz="2400" dirty="0"/>
              <a:t>Последнюю версию программы можно скачать с главной страницы </a:t>
            </a:r>
            <a:r>
              <a:rPr lang="ru-RU" sz="2400" dirty="0">
                <a:hlinkClick r:id="rId2"/>
              </a:rPr>
              <a:t>сайта</a:t>
            </a:r>
            <a:r>
              <a:rPr lang="ru-RU" sz="2400" dirty="0"/>
              <a:t> проекта, а</a:t>
            </a:r>
            <a:r>
              <a:rPr lang="en-US" sz="2400" dirty="0"/>
              <a:t> </a:t>
            </a:r>
            <a:r>
              <a:rPr lang="ru-RU" sz="2400" dirty="0"/>
              <a:t>для скачивания определенной версии требуется перейти на </a:t>
            </a:r>
            <a:r>
              <a:rPr lang="ru-RU" sz="2400" dirty="0">
                <a:hlinkClick r:id="rId3"/>
              </a:rPr>
              <a:t>страницу загрузок</a:t>
            </a:r>
            <a:r>
              <a:rPr lang="ru-RU" sz="2400" dirty="0"/>
              <a:t>.</a:t>
            </a:r>
          </a:p>
          <a:p>
            <a:r>
              <a:rPr lang="ru-RU" sz="2400" dirty="0"/>
              <a:t>Программа также доступна на </a:t>
            </a:r>
            <a:r>
              <a:rPr lang="ru-RU" sz="2400" dirty="0">
                <a:hlinkClick r:id="rId4"/>
              </a:rPr>
              <a:t>странице</a:t>
            </a:r>
            <a:r>
              <a:rPr lang="en-US" sz="2400" dirty="0"/>
              <a:t> </a:t>
            </a:r>
            <a:r>
              <a:rPr lang="ru-RU" sz="2400" dirty="0"/>
              <a:t>проекта в </a:t>
            </a:r>
            <a:r>
              <a:rPr lang="ru-RU" sz="2400" dirty="0" err="1"/>
              <a:t>GitHub</a:t>
            </a:r>
            <a:r>
              <a:rPr lang="ru-RU" sz="2400" dirty="0"/>
              <a:t> </a:t>
            </a:r>
            <a:r>
              <a:rPr lang="ru-RU" sz="2400" dirty="0" err="1"/>
              <a:t>releases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0358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C80F22A-7CF6-4CE4-89C4-3F347DBE8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D949C1-2191-474B-82CC-7BA94C946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/>
              <a:t>В результате работы над проектом поставленная цель была достигнута: разработана электронная </a:t>
            </a:r>
            <a:r>
              <a:rPr lang="ru-RU" sz="2400" dirty="0" err="1"/>
              <a:t>off-line</a:t>
            </a:r>
            <a:r>
              <a:rPr lang="ru-RU" sz="2400" dirty="0"/>
              <a:t> оболочка для татарско-русского и русско-татарского словарей, способная обеспечить  расширенные возможности поиска и </a:t>
            </a:r>
            <a:r>
              <a:rPr lang="ru-RU" sz="2400" dirty="0" err="1"/>
              <a:t>on-line</a:t>
            </a:r>
            <a:r>
              <a:rPr lang="ru-RU" sz="2400" dirty="0"/>
              <a:t> аудирование.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325678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858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ru-RU" sz="5400" dirty="0" err="1">
                <a:cs typeface="Calibri" panose="020F0502020204030204" pitchFamily="34" charset="0"/>
              </a:rPr>
              <a:t>Р</a:t>
            </a:r>
            <a:r>
              <a:rPr lang="ru-RU" sz="6000" dirty="0" err="1">
                <a:cs typeface="Calibri" panose="020F0502020204030204" pitchFamily="34" charset="0"/>
              </a:rPr>
              <a:t>ә</a:t>
            </a:r>
            <a:r>
              <a:rPr lang="ru-RU" sz="5400" dirty="0" err="1">
                <a:cs typeface="Calibri" panose="020F0502020204030204" pitchFamily="34" charset="0"/>
              </a:rPr>
              <a:t>хм</a:t>
            </a:r>
            <a:r>
              <a:rPr lang="tt-RU" sz="6000" dirty="0">
                <a:cs typeface="Calibri" panose="020F0502020204030204" pitchFamily="34" charset="0"/>
              </a:rPr>
              <a:t>ә</a:t>
            </a:r>
            <a:r>
              <a:rPr lang="tt-RU" sz="5400" dirty="0">
                <a:cs typeface="Calibri" panose="020F0502020204030204" pitchFamily="34" charset="0"/>
              </a:rPr>
              <a:t>т!</a:t>
            </a:r>
            <a:br>
              <a:rPr lang="ru-RU" sz="5400" dirty="0">
                <a:cs typeface="Calibri" panose="020F0502020204030204" pitchFamily="34" charset="0"/>
              </a:rPr>
            </a:br>
            <a:r>
              <a:rPr lang="ru-RU" sz="5400" dirty="0">
                <a:cs typeface="Calibri" panose="020F0502020204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4204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858000"/>
          </a:xfrm>
        </p:spPr>
        <p:txBody>
          <a:bodyPr anchor="ctr" anchorCtr="0">
            <a:normAutofit/>
          </a:bodyPr>
          <a:lstStyle/>
          <a:p>
            <a:pPr algn="ctr"/>
            <a:r>
              <a:rPr lang="ru-RU" sz="5400" dirty="0"/>
              <a:t>Функционал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63793"/>
            <a:ext cx="9051404" cy="116175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Управление пользовательскими словарями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2B2B9-E6B0-4D23-BBD5-0782E25A0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4802932" cy="4262436"/>
          </a:xfrm>
        </p:spPr>
        <p:txBody>
          <a:bodyPr/>
          <a:lstStyle/>
          <a:p>
            <a:r>
              <a:rPr lang="ru-RU" sz="2400" dirty="0"/>
              <a:t>Реализована возможность добавления/удаления пользовательских словарей, а также возможность их подключения/отключения в текущем сеансе работы.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758161-2BA9-4DC8-ABA7-2B61907A9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263" y="1598613"/>
            <a:ext cx="2929049" cy="49447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95D3C-5E70-421E-94EB-3CDA69E97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поиска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589448-4CFD-4B7C-90D6-FAD749C5A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Поиск как в заголовках словарных статей, так и в их содержании.</a:t>
            </a:r>
          </a:p>
          <a:p>
            <a:r>
              <a:rPr lang="ru-RU" sz="2400" dirty="0"/>
              <a:t>Поиск как во всех словарях, так и в отдельно выбранных.</a:t>
            </a:r>
          </a:p>
          <a:p>
            <a:r>
              <a:rPr lang="ru-RU" sz="2400" dirty="0"/>
              <a:t>Поддержка регулярных выражений – формального языка поиска для сложных поисковых запросов с заданными параметрами.</a:t>
            </a:r>
          </a:p>
        </p:txBody>
      </p:sp>
    </p:spTree>
    <p:extLst>
      <p:ext uri="{BB962C8B-B14F-4D97-AF65-F5344CB8AC3E}">
        <p14:creationId xmlns:p14="http://schemas.microsoft.com/office/powerpoint/2010/main" val="3971166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F16C07-1236-4AF3-A902-9A0338F5A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88640"/>
            <a:ext cx="7668000" cy="5687999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560" y="6077339"/>
            <a:ext cx="8915400" cy="79134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Поиск всех статей, включающих в себя «мин» в татарско-русском словаре.</a:t>
            </a:r>
          </a:p>
        </p:txBody>
      </p:sp>
    </p:spTree>
    <p:extLst>
      <p:ext uri="{BB962C8B-B14F-4D97-AF65-F5344CB8AC3E}">
        <p14:creationId xmlns:p14="http://schemas.microsoft.com/office/powerpoint/2010/main" val="428310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737" y="6066656"/>
            <a:ext cx="8915400" cy="79134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Поиск всех статей, заголовок которых начинается на «м» во всех словарях.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E9BFE-6984-442F-BAB3-F71DA38C1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56864"/>
            <a:ext cx="766762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80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Аудирование</a:t>
            </a:r>
            <a:r>
              <a:rPr lang="ru-RU" dirty="0"/>
              <a:t> текста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Аудирование текста реализовано посредством трансфера запросов на прослушивание на сайт </a:t>
            </a:r>
            <a:r>
              <a:rPr lang="en-US" sz="2400" dirty="0"/>
              <a:t>forvo.com, </a:t>
            </a:r>
            <a:r>
              <a:rPr lang="ru-RU" sz="2400" dirty="0"/>
              <a:t>который содержит более 835 тысяч произношений татарских слов и </a:t>
            </a:r>
            <a:r>
              <a:rPr lang="ru-RU" sz="2400" dirty="0" err="1"/>
              <a:t>выражени</a:t>
            </a:r>
            <a:r>
              <a:rPr lang="ru-RU" sz="2400" dirty="0"/>
              <a:t>, записанных носителями языка.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5CC902E7-9DB0-4C00-81EB-B11C2D8F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5994648"/>
            <a:ext cx="8915400" cy="863352"/>
          </a:xfrm>
        </p:spPr>
        <p:txBody>
          <a:bodyPr>
            <a:normAutofit/>
          </a:bodyPr>
          <a:lstStyle/>
          <a:p>
            <a:r>
              <a:rPr lang="ru-RU" sz="2400" dirty="0"/>
              <a:t>Прослушивание выделенного текста на сайте </a:t>
            </a:r>
            <a:r>
              <a:rPr lang="en-US" sz="2400" dirty="0"/>
              <a:t>forvo.com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0E59BF-3AC7-45D8-BF4F-7446EB63C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28" t="-3045" r="10428" b="-1"/>
          <a:stretch/>
        </p:blipFill>
        <p:spPr>
          <a:xfrm>
            <a:off x="1991544" y="0"/>
            <a:ext cx="9491800" cy="591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1314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1922</TotalTime>
  <Words>812</Words>
  <Application>Microsoft Office PowerPoint</Application>
  <PresentationFormat>Широкоэкранный</PresentationFormat>
  <Paragraphs>114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Century Gothic</vt:lpstr>
      <vt:lpstr>Consolas</vt:lpstr>
      <vt:lpstr>Liberation Mono</vt:lpstr>
      <vt:lpstr>Wingdings 3</vt:lpstr>
      <vt:lpstr>Wisp</vt:lpstr>
      <vt:lpstr>Электронная оболочка для татарско-русского и русско-татарского словарей</vt:lpstr>
      <vt:lpstr>Исәнмесез! Здравствуйте!</vt:lpstr>
      <vt:lpstr>Функционал</vt:lpstr>
      <vt:lpstr>Управление пользовательскими словарями</vt:lpstr>
      <vt:lpstr>Функции поиска</vt:lpstr>
      <vt:lpstr>Презентация PowerPoint</vt:lpstr>
      <vt:lpstr>Презентация PowerPoint</vt:lpstr>
      <vt:lpstr>Аудирование текста</vt:lpstr>
      <vt:lpstr>Презентация PowerPoint</vt:lpstr>
      <vt:lpstr>Настройки программы</vt:lpstr>
      <vt:lpstr>Экранная клавиатура</vt:lpstr>
      <vt:lpstr>Апробация проекта</vt:lpstr>
      <vt:lpstr>Апробация проекта</vt:lpstr>
      <vt:lpstr>Презентация PowerPoint</vt:lpstr>
      <vt:lpstr>Презентация PowerPoint</vt:lpstr>
      <vt:lpstr>Сочетание в проекте сильных сторон off-line и on-line решений</vt:lpstr>
      <vt:lpstr>Сравнение с другими off-line программами</vt:lpstr>
      <vt:lpstr>Сравнение с некоторыми on-line словарями на примере</vt:lpstr>
      <vt:lpstr>Разработка программы</vt:lpstr>
      <vt:lpstr>Стек технологий</vt:lpstr>
      <vt:lpstr>Архитектура программы</vt:lpstr>
      <vt:lpstr>Создание графического интерфейса программы</vt:lpstr>
      <vt:lpstr>Среда разработки программы</vt:lpstr>
      <vt:lpstr>Создание исполняемого файла</vt:lpstr>
      <vt:lpstr>Порядок скачивания и установки</vt:lpstr>
      <vt:lpstr>Заключение</vt:lpstr>
      <vt:lpstr>Рәхмәт!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Электронная оболочка для татарско-русского и русско-татарского словарей</dc:title>
  <dc:creator>userc</dc:creator>
  <cp:lastModifiedBy>userc</cp:lastModifiedBy>
  <cp:revision>33</cp:revision>
  <dcterms:created xsi:type="dcterms:W3CDTF">2022-03-18T14:28:45Z</dcterms:created>
  <dcterms:modified xsi:type="dcterms:W3CDTF">2022-08-10T10:19:42Z</dcterms:modified>
</cp:coreProperties>
</file>